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56" r:id="rId2"/>
    <p:sldId id="263" r:id="rId3"/>
    <p:sldId id="266" r:id="rId4"/>
    <p:sldId id="265" r:id="rId5"/>
    <p:sldId id="259" r:id="rId6"/>
    <p:sldId id="260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6DA55-AB63-4179-8013-B8B42D988887}" type="datetimeFigureOut">
              <a:rPr lang="en-US" smtClean="0"/>
              <a:pPr/>
              <a:t>29-Jun-20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1D879-CBF6-4C8C-A5B4-A692D2A349B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40A7-9B12-41DC-B273-DC23C097C16A}" type="datetime1">
              <a:rPr lang="en-US" smtClean="0"/>
              <a:pPr/>
              <a:t>29-Jun-20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C14D-841F-449F-B76D-EEBBA9D45C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00430-56D4-42EC-BEFB-0D0C79DD1A3F}" type="datetime1">
              <a:rPr lang="en-US" smtClean="0"/>
              <a:pPr/>
              <a:t>29-Jun-20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C14D-841F-449F-B76D-EEBBA9D45C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F5ABA-8840-4BA4-AC76-EAB589A07ECD}" type="datetime1">
              <a:rPr lang="en-US" smtClean="0"/>
              <a:pPr/>
              <a:t>29-Jun-20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C14D-841F-449F-B76D-EEBBA9D45C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FF36-9DD8-49EF-85F4-5551FC74B54D}" type="datetime1">
              <a:rPr lang="en-US" smtClean="0"/>
              <a:pPr/>
              <a:t>29-Jun-20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C14D-841F-449F-B76D-EEBBA9D45C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CBA56-961D-41FB-A1ED-D01B7B1971AE}" type="datetime1">
              <a:rPr lang="en-US" smtClean="0"/>
              <a:pPr/>
              <a:t>29-Jun-20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C14D-841F-449F-B76D-EEBBA9D45C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4DC4C-8996-405E-820A-96A796679ADC}" type="datetime1">
              <a:rPr lang="en-US" smtClean="0"/>
              <a:pPr/>
              <a:t>29-Jun-20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C14D-841F-449F-B76D-EEBBA9D45C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B4CA4-784C-4919-92FA-C6C7019A2CBB}" type="datetime1">
              <a:rPr lang="en-US" smtClean="0"/>
              <a:pPr/>
              <a:t>29-Jun-20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C14D-841F-449F-B76D-EEBBA9D45C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C4A3D-4CDF-464B-9AA6-B84DE26281D1}" type="datetime1">
              <a:rPr lang="en-US" smtClean="0"/>
              <a:pPr/>
              <a:t>29-Jun-20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C14D-841F-449F-B76D-EEBBA9D45C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A510-2AD5-467B-AA16-62618E54D741}" type="datetime1">
              <a:rPr lang="en-US" smtClean="0"/>
              <a:pPr/>
              <a:t>29-Jun-20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C14D-841F-449F-B76D-EEBBA9D45C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DFABC-F3FD-4F1C-9973-F9A9CE48A3B3}" type="datetime1">
              <a:rPr lang="en-US" smtClean="0"/>
              <a:pPr/>
              <a:t>29-Jun-20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C14D-841F-449F-B76D-EEBBA9D45C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3C849-B2D8-4FBE-856C-7E59693AA638}" type="datetime1">
              <a:rPr lang="en-US" smtClean="0"/>
              <a:pPr/>
              <a:t>29-Jun-20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6C14D-841F-449F-B76D-EEBBA9D45C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15961-C060-4DD5-8B78-99C719BC167F}" type="datetime1">
              <a:rPr lang="en-US" smtClean="0"/>
              <a:pPr/>
              <a:t>29-Jun-20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6C14D-841F-449F-B76D-EEBBA9D45CB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mk-MK" b="1" dirty="0"/>
              <a:t>Проектен менаџмент 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mk-MK" b="1" dirty="0">
                <a:solidFill>
                  <a:schemeClr val="tx1"/>
                </a:solidFill>
              </a:rPr>
              <a:t>Проф.д-р Методија Стојановски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5943600"/>
            <a:ext cx="1481138" cy="6957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5943600"/>
            <a:ext cx="1619476" cy="5715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6019800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4000" b="1" dirty="0">
                <a:solidFill>
                  <a:schemeClr val="tx1"/>
                </a:solidFill>
                <a:latin typeface="M_Times" pitchFamily="18" charset="0"/>
              </a:rPr>
              <a:t>Дефинирање на поимот проект</a:t>
            </a:r>
            <a:endParaRPr lang="en-US" sz="4000" b="1" dirty="0">
              <a:solidFill>
                <a:schemeClr val="tx1"/>
              </a:solidFill>
              <a:latin typeface="M_Times" pitchFamily="18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sz="2400" i="1" dirty="0" err="1">
                <a:latin typeface="M_Times" pitchFamily="18" charset="0"/>
              </a:rPr>
              <a:t>projicere</a:t>
            </a:r>
            <a:r>
              <a:rPr lang="en-US" sz="2400" dirty="0">
                <a:latin typeface="M_Times" pitchFamily="18" charset="0"/>
              </a:rPr>
              <a:t> – </a:t>
            </a:r>
            <a:r>
              <a:rPr lang="mk-MK" sz="2400" dirty="0">
                <a:latin typeface="M_Times" pitchFamily="18" charset="0"/>
              </a:rPr>
              <a:t>латински збор, да фрлиш напред</a:t>
            </a:r>
            <a:r>
              <a:rPr lang="en-US" sz="2400" dirty="0">
                <a:latin typeface="M_Times" pitchFamily="18" charset="0"/>
              </a:rPr>
              <a:t>.</a:t>
            </a:r>
          </a:p>
          <a:p>
            <a:pPr marL="0" indent="0">
              <a:buFontTx/>
              <a:buNone/>
            </a:pPr>
            <a:r>
              <a:rPr lang="en-US" sz="2400" dirty="0"/>
              <a:t>project </a:t>
            </a:r>
            <a:r>
              <a:rPr lang="en-US" sz="2400" dirty="0">
                <a:latin typeface="M_Times" pitchFamily="18" charset="0"/>
              </a:rPr>
              <a:t>– </a:t>
            </a:r>
            <a:r>
              <a:rPr lang="mk-MK" sz="2400" dirty="0">
                <a:latin typeface="M_Times" pitchFamily="18" charset="0"/>
              </a:rPr>
              <a:t>американски речник, план, предлог или шема</a:t>
            </a:r>
            <a:r>
              <a:rPr lang="en-US" sz="2400" dirty="0">
                <a:latin typeface="M_Times" pitchFamily="18" charset="0"/>
              </a:rPr>
              <a:t>.</a:t>
            </a:r>
          </a:p>
          <a:p>
            <a:pPr marL="0" indent="0">
              <a:buFontTx/>
              <a:buNone/>
            </a:pPr>
            <a:r>
              <a:rPr lang="mk-MK" sz="2400" i="1" dirty="0">
                <a:latin typeface="M_Times" pitchFamily="18" charset="0"/>
              </a:rPr>
              <a:t>проект</a:t>
            </a:r>
            <a:r>
              <a:rPr lang="en-US" sz="2400" dirty="0">
                <a:latin typeface="M_Times" pitchFamily="18" charset="0"/>
              </a:rPr>
              <a:t> – </a:t>
            </a:r>
            <a:r>
              <a:rPr lang="mk-MK" sz="2400" dirty="0">
                <a:latin typeface="M_Times" pitchFamily="18" charset="0"/>
              </a:rPr>
              <a:t>план за спроведување на определена акција.</a:t>
            </a:r>
            <a:endParaRPr lang="en-US" sz="2400" dirty="0">
              <a:latin typeface="M_Times" pitchFamily="18" charset="0"/>
            </a:endParaRPr>
          </a:p>
          <a:p>
            <a:pPr marL="0" indent="0">
              <a:buFontTx/>
              <a:buNone/>
            </a:pPr>
            <a:endParaRPr lang="mk-MK" dirty="0">
              <a:latin typeface="M_Times" pitchFamily="18" charset="0"/>
            </a:endParaRPr>
          </a:p>
          <a:p>
            <a:pPr marL="0" indent="0">
              <a:buFontTx/>
              <a:buNone/>
            </a:pPr>
            <a:endParaRPr lang="en-US" dirty="0">
              <a:latin typeface="M_Times" pitchFamily="18" charset="0"/>
            </a:endParaRPr>
          </a:p>
          <a:p>
            <a:pPr marL="0" indent="0">
              <a:buFontTx/>
              <a:buNone/>
            </a:pP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5978042"/>
            <a:ext cx="1481138" cy="6957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6040147"/>
            <a:ext cx="1619476" cy="5715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343" y="6081076"/>
            <a:ext cx="2305457" cy="48972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mk-MK" sz="4000" b="1" dirty="0">
                <a:solidFill>
                  <a:schemeClr val="tx1"/>
                </a:solidFill>
                <a:latin typeface="M_Times" pitchFamily="18" charset="0"/>
              </a:rPr>
              <a:t>Карактеристики на проектот</a:t>
            </a:r>
            <a:endParaRPr lang="en-US" sz="4000" b="1" dirty="0">
              <a:solidFill>
                <a:schemeClr val="tx1"/>
              </a:solidFill>
              <a:latin typeface="M_Times" pitchFamily="18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mk-MK" sz="2000" dirty="0">
                <a:latin typeface="M_Times" pitchFamily="18" charset="0"/>
              </a:rPr>
              <a:t>Реалистични</a:t>
            </a:r>
            <a:endParaRPr lang="en-US" sz="2000" dirty="0">
              <a:latin typeface="M_Times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mk-MK" sz="2000" dirty="0">
                <a:latin typeface="M_Times" pitchFamily="18" charset="0"/>
              </a:rPr>
              <a:t>Ограничени во време и место</a:t>
            </a:r>
            <a:r>
              <a:rPr lang="en-US" sz="2000" dirty="0">
                <a:latin typeface="M_Times" pitchFamily="18" charset="0"/>
              </a:rPr>
              <a:t>;</a:t>
            </a:r>
          </a:p>
          <a:p>
            <a:pPr>
              <a:buFont typeface="Wingdings" pitchFamily="2" charset="2"/>
              <a:buChar char="§"/>
            </a:pPr>
            <a:r>
              <a:rPr lang="mk-MK" sz="2000" dirty="0">
                <a:latin typeface="M_Times" pitchFamily="18" charset="0"/>
              </a:rPr>
              <a:t>Комплексни (сложени)</a:t>
            </a:r>
            <a:r>
              <a:rPr lang="en-US" sz="2000" dirty="0">
                <a:latin typeface="M_Times" pitchFamily="18" charset="0"/>
              </a:rPr>
              <a:t>;</a:t>
            </a:r>
          </a:p>
          <a:p>
            <a:pPr>
              <a:buFont typeface="Wingdings" pitchFamily="2" charset="2"/>
              <a:buChar char="§"/>
            </a:pPr>
            <a:r>
              <a:rPr lang="mk-MK" sz="2000" dirty="0">
                <a:latin typeface="M_Times" pitchFamily="18" charset="0"/>
              </a:rPr>
              <a:t>Колективни</a:t>
            </a:r>
            <a:r>
              <a:rPr lang="en-US" sz="2000" dirty="0">
                <a:latin typeface="M_Times" pitchFamily="18" charset="0"/>
              </a:rPr>
              <a:t>;</a:t>
            </a:r>
          </a:p>
          <a:p>
            <a:pPr>
              <a:buFont typeface="Wingdings" pitchFamily="2" charset="2"/>
              <a:buChar char="§"/>
            </a:pPr>
            <a:r>
              <a:rPr lang="mk-MK" sz="2000" dirty="0">
                <a:latin typeface="M_Times" pitchFamily="18" charset="0"/>
              </a:rPr>
              <a:t>Уникатни</a:t>
            </a:r>
            <a:endParaRPr lang="en-US" sz="2000" dirty="0">
              <a:latin typeface="M_Times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mk-MK" sz="2000" dirty="0">
                <a:latin typeface="M_Times" pitchFamily="18" charset="0"/>
              </a:rPr>
              <a:t>Авантуристички</a:t>
            </a:r>
            <a:endParaRPr lang="en-US" sz="2000" dirty="0">
              <a:latin typeface="M_Times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mk-MK" sz="2000" dirty="0">
                <a:latin typeface="M_Times" pitchFamily="18" charset="0"/>
              </a:rPr>
              <a:t>Подложни на оценување</a:t>
            </a:r>
            <a:endParaRPr lang="en-US" sz="2000" dirty="0">
              <a:latin typeface="M_Times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mk-MK" sz="2000" dirty="0">
                <a:latin typeface="M_Times" pitchFamily="18" charset="0"/>
              </a:rPr>
              <a:t>Се изработуваат според одредени нивоа</a:t>
            </a:r>
            <a:endParaRPr lang="en-GB" sz="2800" dirty="0">
              <a:latin typeface="M_Times" pitchFamily="18" charset="0"/>
            </a:endParaRP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grayscl/>
          </a:blip>
          <a:srcRect/>
          <a:stretch>
            <a:fillRect/>
          </a:stretch>
        </p:blipFill>
        <p:spPr bwMode="auto">
          <a:xfrm>
            <a:off x="5334000" y="1828800"/>
            <a:ext cx="3200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5791200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5791200"/>
            <a:ext cx="1619476" cy="5715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5867400"/>
            <a:ext cx="2305457" cy="48972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b="1" dirty="0"/>
              <a:t>Што е проектен менаџмент?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276600"/>
            <a:ext cx="8229600" cy="28495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mk-MK" sz="2300" dirty="0">
                <a:latin typeface="M_Times" pitchFamily="18" charset="0"/>
              </a:rPr>
              <a:t>Карактеристики на проектниот менаџмент се:</a:t>
            </a:r>
          </a:p>
          <a:p>
            <a:pPr>
              <a:buNone/>
            </a:pPr>
            <a:endParaRPr lang="en-US" sz="2300" dirty="0">
              <a:latin typeface="M_Times" pitchFamily="18" charset="0"/>
            </a:endParaRPr>
          </a:p>
          <a:p>
            <a:pPr lvl="0"/>
            <a:r>
              <a:rPr lang="mk-MK" sz="1900" b="1" dirty="0">
                <a:latin typeface="M_Times" pitchFamily="18" charset="0"/>
              </a:rPr>
              <a:t>Ориентираност кон целите</a:t>
            </a:r>
            <a:endParaRPr lang="en-US" sz="1900" b="1" dirty="0">
              <a:latin typeface="M_Times" pitchFamily="18" charset="0"/>
            </a:endParaRPr>
          </a:p>
          <a:p>
            <a:pPr lvl="0"/>
            <a:r>
              <a:rPr lang="mk-MK" sz="1900" b="1" dirty="0">
                <a:latin typeface="M_Times" pitchFamily="18" charset="0"/>
              </a:rPr>
              <a:t>Фокусираност кон промени</a:t>
            </a:r>
            <a:endParaRPr lang="en-US" sz="1900" b="1" dirty="0">
              <a:latin typeface="M_Times" pitchFamily="18" charset="0"/>
            </a:endParaRPr>
          </a:p>
          <a:p>
            <a:pPr lvl="0"/>
            <a:r>
              <a:rPr lang="mk-MK" sz="1900" b="1" dirty="0">
                <a:latin typeface="M_Times" pitchFamily="18" charset="0"/>
              </a:rPr>
              <a:t>Мулти-дисциплинарност</a:t>
            </a:r>
            <a:endParaRPr lang="en-US" sz="1900" b="1" dirty="0">
              <a:latin typeface="M_Times" pitchFamily="18" charset="0"/>
            </a:endParaRPr>
          </a:p>
          <a:p>
            <a:pPr lvl="0"/>
            <a:r>
              <a:rPr lang="mk-MK" sz="1900" b="1" dirty="0">
                <a:latin typeface="M_Times" pitchFamily="18" charset="0"/>
              </a:rPr>
              <a:t>Флексибилност </a:t>
            </a:r>
            <a:endParaRPr lang="en-US" sz="1900" b="1" dirty="0">
              <a:latin typeface="M_Times" pitchFamily="18" charset="0"/>
            </a:endParaRPr>
          </a:p>
          <a:p>
            <a:pPr lvl="0"/>
            <a:r>
              <a:rPr lang="mk-MK" sz="1900" b="1" dirty="0">
                <a:latin typeface="M_Times" pitchFamily="18" charset="0"/>
              </a:rPr>
              <a:t>Приоритетност на резултати</a:t>
            </a:r>
            <a:endParaRPr lang="en-US" sz="1900" b="1" dirty="0">
              <a:latin typeface="M_Times" pitchFamily="18" charset="0"/>
            </a:endParaRPr>
          </a:p>
          <a:p>
            <a:pPr lvl="0"/>
            <a:r>
              <a:rPr lang="mk-MK" sz="1900" b="1" dirty="0">
                <a:latin typeface="M_Times" pitchFamily="18" charset="0"/>
              </a:rPr>
              <a:t>Контрола </a:t>
            </a:r>
            <a:endParaRPr lang="en-US" sz="1900" b="1" dirty="0">
              <a:latin typeface="M_Times" pitchFamily="18" charset="0"/>
            </a:endParaRPr>
          </a:p>
          <a:p>
            <a:endParaRPr lang="en-US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990600" y="1524000"/>
            <a:ext cx="7162800" cy="1371600"/>
          </a:xfrm>
          <a:prstGeom prst="rect">
            <a:avLst/>
          </a:prstGeom>
          <a:solidFill>
            <a:srgbClr val="FFFFFF"/>
          </a:solidFill>
          <a:ln w="38100" cmpd="dbl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b="1" i="1" dirty="0">
                <a:latin typeface="M_Times" pitchFamily="18" charset="0"/>
                <a:cs typeface="Arial" pitchFamily="34" charset="0"/>
              </a:rPr>
              <a:t>Динамичен процес кој користи соодветни ресурси кои се на располагање на контролиран начин за да се постигне јасно дефинирана промена со определени цели, а се однесува на стратешките потреби на организацијата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_Times" pitchFamily="18" charset="0"/>
                <a:cs typeface="Arial" pitchFamily="34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_Times" pitchFamily="18" charset="0"/>
              <a:cs typeface="Arial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440" y="5996782"/>
            <a:ext cx="1481138" cy="6957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43" y="6058887"/>
            <a:ext cx="1619476" cy="5715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6093641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800" b="1" dirty="0">
                <a:latin typeface="M_Times" pitchFamily="18" charset="0"/>
              </a:rPr>
              <a:t>Фази на проектниот менаџмент</a:t>
            </a:r>
            <a:endParaRPr lang="en-US" sz="2800" dirty="0">
              <a:latin typeface="M_Times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5603439"/>
              </p:ext>
            </p:extLst>
          </p:nvPr>
        </p:nvGraphicFramePr>
        <p:xfrm>
          <a:off x="914400" y="1905000"/>
          <a:ext cx="7162800" cy="3134234"/>
        </p:xfrm>
        <a:graphic>
          <a:graphicData uri="http://schemas.openxmlformats.org/drawingml/2006/table">
            <a:tbl>
              <a:tblPr/>
              <a:tblGrid>
                <a:gridCol w="2245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176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011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mk-MK" sz="1400" b="1" dirty="0">
                          <a:latin typeface="M_Times"/>
                          <a:ea typeface="Times New Roman"/>
                          <a:cs typeface="Times New Roman"/>
                        </a:rPr>
                        <a:t>Дефинирање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</a:txBody>
                  <a:tcPr marL="52223" marR="52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000000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158750" algn="l"/>
                        </a:tabLst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Дефинирање на проблемот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158750" algn="l"/>
                        </a:tabLst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Идентификација на проектната цел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158750" algn="l"/>
                        </a:tabLst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Список на специфични цели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158750" algn="l"/>
                        </a:tabLst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Определување на првичните ресурси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158750" algn="l"/>
                        </a:tabLst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Идентификација на претпоставки и ризици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</a:txBody>
                  <a:tcPr marL="52223" marR="52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11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mk-MK" sz="1400" b="1" dirty="0">
                          <a:latin typeface="M_Times"/>
                          <a:ea typeface="Times New Roman"/>
                          <a:cs typeface="Times New Roman"/>
                        </a:rPr>
                        <a:t>Планирање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</a:txBody>
                  <a:tcPr marL="52223" marR="52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000000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158750" algn="l"/>
                        </a:tabLst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Идентификација на проектните активности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158750" algn="l"/>
                        </a:tabLst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Потребно време и трошоци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158750" algn="l"/>
                        </a:tabLst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Распредба на проектните активности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158750" algn="l"/>
                        </a:tabLst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Идентификација на граничните активности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158750" algn="l"/>
                        </a:tabLst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Пишување предлог проекти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</a:txBody>
                  <a:tcPr marL="52223" marR="52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531813" y="815975"/>
            <a:ext cx="0" cy="2698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34" name="Line 2"/>
          <p:cNvSpPr>
            <a:spLocks noChangeShapeType="1"/>
          </p:cNvSpPr>
          <p:nvPr/>
        </p:nvSpPr>
        <p:spPr bwMode="auto">
          <a:xfrm>
            <a:off x="531813" y="187325"/>
            <a:ext cx="0" cy="593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423863" y="304800"/>
            <a:ext cx="269875" cy="1295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423863" y="227013"/>
            <a:ext cx="269875" cy="18891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1371600"/>
            <a:ext cx="464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2400" b="1" dirty="0"/>
              <a:t>*Планирање</a:t>
            </a:r>
            <a:endParaRPr lang="en-US" sz="2400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5638800"/>
            <a:ext cx="1481138" cy="6957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562600"/>
            <a:ext cx="1619476" cy="5715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5715000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800" b="1" dirty="0">
                <a:latin typeface="M_Times" pitchFamily="18" charset="0"/>
              </a:rPr>
              <a:t>Фази на проектниот менаџмент</a:t>
            </a:r>
            <a:endParaRPr lang="en-US" sz="2800" dirty="0">
              <a:latin typeface="M_Times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629171"/>
              </p:ext>
            </p:extLst>
          </p:nvPr>
        </p:nvGraphicFramePr>
        <p:xfrm>
          <a:off x="838200" y="1752600"/>
          <a:ext cx="7543800" cy="4701351"/>
        </p:xfrm>
        <a:graphic>
          <a:graphicData uri="http://schemas.openxmlformats.org/drawingml/2006/table">
            <a:tbl>
              <a:tblPr/>
              <a:tblGrid>
                <a:gridCol w="2364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791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22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br>
                        <a:rPr lang="en-US" sz="1400" dirty="0">
                          <a:latin typeface="Times New Roman"/>
                        </a:rPr>
                      </a:br>
                      <a:r>
                        <a:rPr lang="mk-MK" sz="1400" b="1" dirty="0">
                          <a:latin typeface="M_Times"/>
                          <a:ea typeface="Times New Roman"/>
                          <a:cs typeface="Times New Roman"/>
                        </a:rPr>
                        <a:t>Организирање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000000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338455" algn="l"/>
                        </a:tabLst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Определување потребен кадар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338455" algn="l"/>
                        </a:tabLst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Регрутирање проектен менаџер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338455" algn="l"/>
                        </a:tabLst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Регрутирање проектен тим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338455" algn="l"/>
                        </a:tabLst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Организирање на проектниот тим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338455" algn="l"/>
                        </a:tabLst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Доделување работни задачи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22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mk-MK" sz="1400" b="1" dirty="0">
                          <a:latin typeface="M_Times"/>
                          <a:ea typeface="Times New Roman"/>
                          <a:cs typeface="Times New Roman"/>
                        </a:rPr>
                        <a:t>Контролирање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000000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248285" algn="l"/>
                        </a:tabLst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Дефинирање на начинот на управување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248285" algn="l"/>
                        </a:tabLst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Воспоставување алатки за контрола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248285" algn="l"/>
                        </a:tabLst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Приготвување периодични извештаи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248285" algn="l"/>
                        </a:tabLst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Преглед на распоредот на проектни активости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-248285" algn="l"/>
                        </a:tabLst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Издавање наредби за измена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2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mk-MK" sz="1400" b="1" dirty="0">
                          <a:latin typeface="M_Times"/>
                          <a:ea typeface="Times New Roman"/>
                          <a:cs typeface="Times New Roman"/>
                        </a:rPr>
                        <a:t>Завршување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000000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Прифаќање од корисниците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Поставување на дидактички материјали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Документирање на проектот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Издавање конечен извештај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mk-MK" sz="1400" i="1" dirty="0">
                          <a:latin typeface="M_Times"/>
                          <a:ea typeface="Times New Roman"/>
                          <a:cs typeface="Times New Roman"/>
                        </a:rPr>
                        <a:t>Пост-имплементациона ревизија</a:t>
                      </a:r>
                      <a:endParaRPr lang="en-US" sz="1400" dirty="0">
                        <a:latin typeface="MAC C Time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423863" y="227013"/>
            <a:ext cx="269875" cy="18891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" y="1295400"/>
            <a:ext cx="464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2400" b="1" dirty="0"/>
              <a:t>*Имплементирање</a:t>
            </a:r>
            <a:endParaRPr lang="en-US" sz="24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Вежба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mk-MK" i="1" dirty="0">
                <a:solidFill>
                  <a:schemeClr val="tx2">
                    <a:lumMod val="75000"/>
                  </a:schemeClr>
                </a:solidFill>
              </a:rPr>
              <a:t>Пополнување на апликационен формулар</a:t>
            </a:r>
            <a:r>
              <a:rPr lang="mk-MK" i="1" dirty="0"/>
              <a:t>.</a:t>
            </a:r>
            <a:endParaRPr lang="en-US" i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715000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5791200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5943600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Words>239</Words>
  <Application>Microsoft Office PowerPoint</Application>
  <PresentationFormat>On-screen Show (4:3)</PresentationFormat>
  <Paragraphs>67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M_Times</vt:lpstr>
      <vt:lpstr>MAC C Times</vt:lpstr>
      <vt:lpstr>Symbol</vt:lpstr>
      <vt:lpstr>Times New Roman</vt:lpstr>
      <vt:lpstr>Wingdings</vt:lpstr>
      <vt:lpstr>Office Theme</vt:lpstr>
      <vt:lpstr>Проектен менаџмент </vt:lpstr>
      <vt:lpstr>Дефинирање на поимот проект</vt:lpstr>
      <vt:lpstr>Карактеристики на проектот</vt:lpstr>
      <vt:lpstr>Што е проектен менаџмент?</vt:lpstr>
      <vt:lpstr>Фази на проектниот менаџмент</vt:lpstr>
      <vt:lpstr>Фази на проектниот менаџмент</vt:lpstr>
      <vt:lpstr>Вежба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Проектен менаџмент </dc:title>
  <dc:creator>user</dc:creator>
  <cp:lastModifiedBy>ND</cp:lastModifiedBy>
  <cp:revision>7</cp:revision>
  <dcterms:created xsi:type="dcterms:W3CDTF">2020-06-18T14:08:15Z</dcterms:created>
  <dcterms:modified xsi:type="dcterms:W3CDTF">2020-06-29T08:38:54Z</dcterms:modified>
</cp:coreProperties>
</file>